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80" r:id="rId4"/>
    <p:sldId id="260" r:id="rId5"/>
    <p:sldId id="268" r:id="rId6"/>
    <p:sldId id="281" r:id="rId7"/>
    <p:sldId id="283" r:id="rId8"/>
    <p:sldId id="282" r:id="rId9"/>
    <p:sldId id="284" r:id="rId10"/>
    <p:sldId id="285" r:id="rId11"/>
    <p:sldId id="286" r:id="rId12"/>
    <p:sldId id="275" r:id="rId13"/>
    <p:sldId id="288" r:id="rId14"/>
    <p:sldId id="289" r:id="rId15"/>
    <p:sldId id="292" r:id="rId16"/>
    <p:sldId id="290" r:id="rId17"/>
    <p:sldId id="287" r:id="rId18"/>
    <p:sldId id="278" r:id="rId19"/>
    <p:sldId id="291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3387458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3073516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997952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51426"/>
            <a:ext cx="4038600" cy="317339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51426"/>
            <a:ext cx="4038600" cy="317339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767819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397255"/>
            <a:ext cx="4040188" cy="43620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199" y="1989969"/>
            <a:ext cx="4040188" cy="26940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397255"/>
            <a:ext cx="4041775" cy="43620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989969"/>
            <a:ext cx="4041775" cy="26940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2205807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2535540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1410809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79122"/>
            <a:ext cx="3008313" cy="77736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679122"/>
            <a:ext cx="5111750" cy="391550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609519"/>
            <a:ext cx="3008313" cy="298510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C41C-A487-0C45-A261-16903102544D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237343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85851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717648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283570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8032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02644"/>
            <a:ext cx="8229600" cy="6440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10179"/>
            <a:ext cx="8229600" cy="2984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3C41C-A487-0C45-A261-16903102544D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URL</a:t>
            </a:r>
          </a:p>
        </p:txBody>
      </p:sp>
      <p:pic>
        <p:nvPicPr>
          <p:cNvPr id="7" name="Picture 6" descr="MD-flag-background-ppt.pn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71500"/>
          </a:xfrm>
          <a:prstGeom prst="rect">
            <a:avLst/>
          </a:prstGeom>
        </p:spPr>
      </p:pic>
      <p:pic>
        <p:nvPicPr>
          <p:cNvPr id="8" name="Picture 7" descr="UMBC-primary-logo-CMYK-on-black.png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87" y="86177"/>
            <a:ext cx="1749252" cy="402989"/>
          </a:xfrm>
          <a:prstGeom prst="rect">
            <a:avLst/>
          </a:prstGeom>
        </p:spPr>
      </p:pic>
      <p:pic>
        <p:nvPicPr>
          <p:cNvPr id="10" name="Picture 9" descr="corner-element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918" y="3901058"/>
            <a:ext cx="1224081" cy="124244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2903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iddharth1698/Image-Captioning-with-Inception-LSTM/blob/main/model.py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e1cd22253a9b23b073794872bf565648ddbe4f17e7fa9e74766ad3707141adeb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5750" y="1645443"/>
            <a:ext cx="8858250" cy="74056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Image Caption</a:t>
            </a:r>
            <a:r>
              <a:rPr lang="en-US" sz="4400" b="1" dirty="0"/>
              <a:t> Generator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678906"/>
            <a:ext cx="6400800" cy="1550194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DATA 606 Final Project Presentation</a:t>
            </a:r>
          </a:p>
          <a:p>
            <a:endParaRPr lang="en-US" sz="1700" dirty="0">
              <a:solidFill>
                <a:schemeClr val="tx1"/>
              </a:solidFill>
            </a:endParaRPr>
          </a:p>
          <a:p>
            <a:r>
              <a:rPr lang="en-US" sz="1700" dirty="0">
                <a:solidFill>
                  <a:schemeClr val="tx1"/>
                </a:solidFill>
              </a:rPr>
              <a:t>Sravya Pamula (DP51938)</a:t>
            </a:r>
          </a:p>
          <a:p>
            <a:r>
              <a:rPr lang="en-US" sz="1700" dirty="0">
                <a:solidFill>
                  <a:schemeClr val="tx1"/>
                </a:solidFill>
              </a:rPr>
              <a:t>Hema </a:t>
            </a:r>
            <a:r>
              <a:rPr lang="en-US" sz="1700" dirty="0" err="1">
                <a:solidFill>
                  <a:schemeClr val="tx1"/>
                </a:solidFill>
              </a:rPr>
              <a:t>Kavuri</a:t>
            </a:r>
            <a:r>
              <a:rPr lang="en-US" sz="1700" dirty="0">
                <a:solidFill>
                  <a:schemeClr val="tx1"/>
                </a:solidFill>
              </a:rPr>
              <a:t>(MP61613)</a:t>
            </a:r>
          </a:p>
        </p:txBody>
      </p:sp>
    </p:spTree>
    <p:extLst>
      <p:ext uri="{BB962C8B-B14F-4D97-AF65-F5344CB8AC3E}">
        <p14:creationId xmlns:p14="http://schemas.microsoft.com/office/powerpoint/2010/main" val="2689409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0B82B-EE93-616A-DBD1-71BFBBB7A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42988"/>
            <a:ext cx="8229600" cy="38373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3. </a:t>
            </a:r>
            <a:r>
              <a:rPr lang="en-US" sz="1800" dirty="0" err="1"/>
              <a:t>CNNtoRNN</a:t>
            </a:r>
            <a:r>
              <a:rPr lang="en-US" sz="1800" dirty="0"/>
              <a:t> Class:</a:t>
            </a:r>
          </a:p>
          <a:p>
            <a:pPr marL="0" indent="0">
              <a:buNone/>
            </a:pPr>
            <a:endParaRPr lang="en-US" sz="1800" dirty="0"/>
          </a:p>
          <a:p>
            <a:pPr lvl="1"/>
            <a:r>
              <a:rPr lang="en-US" sz="1600" dirty="0"/>
              <a:t>Combines both the </a:t>
            </a:r>
            <a:r>
              <a:rPr lang="en-US" sz="1600" dirty="0" err="1"/>
              <a:t>EncoderCNN</a:t>
            </a:r>
            <a:r>
              <a:rPr lang="en-US" sz="1600" dirty="0"/>
              <a:t> and </a:t>
            </a:r>
            <a:r>
              <a:rPr lang="en-US" sz="1600" dirty="0" err="1"/>
              <a:t>DecoderRNN</a:t>
            </a:r>
            <a:r>
              <a:rPr lang="en-US" sz="1600" dirty="0"/>
              <a:t> models</a:t>
            </a:r>
          </a:p>
          <a:p>
            <a:pPr lvl="1"/>
            <a:r>
              <a:rPr lang="en-US" sz="1600" dirty="0"/>
              <a:t>Words of the caption are generated one by one. The initial input is the output of the </a:t>
            </a:r>
            <a:r>
              <a:rPr lang="en-US" sz="1600" dirty="0" err="1"/>
              <a:t>EncoderCNN</a:t>
            </a:r>
            <a:r>
              <a:rPr lang="en-US" sz="1600" dirty="0"/>
              <a:t> which is used to generate the first word of the caption. </a:t>
            </a:r>
          </a:p>
          <a:p>
            <a:pPr lvl="1"/>
            <a:r>
              <a:rPr lang="en-US" sz="1600" dirty="0"/>
              <a:t>This word is sent to the </a:t>
            </a:r>
            <a:r>
              <a:rPr lang="en-US" sz="1600" dirty="0" err="1"/>
              <a:t>DecoderRNN</a:t>
            </a:r>
            <a:r>
              <a:rPr lang="en-US" sz="1600" dirty="0"/>
              <a:t> again and is used to generate the next words.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10402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10780-3875-BA1E-E7E7-6B784D00E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C4140-420E-4843-2DCB-D00397DD3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81642"/>
            <a:ext cx="8229600" cy="2984444"/>
          </a:xfrm>
        </p:spPr>
        <p:txBody>
          <a:bodyPr>
            <a:normAutofit/>
          </a:bodyPr>
          <a:lstStyle/>
          <a:p>
            <a:r>
              <a:rPr lang="en-US" sz="1800" dirty="0" err="1"/>
              <a:t>CNNtoRNN</a:t>
            </a:r>
            <a:r>
              <a:rPr lang="en-US" sz="1800" dirty="0"/>
              <a:t> model is used for training</a:t>
            </a:r>
          </a:p>
          <a:p>
            <a:r>
              <a:rPr lang="en-US" sz="1800" dirty="0"/>
              <a:t>Training is done using batch processing with a batch size of 32. Maximum number of epochs used for training are 30.</a:t>
            </a:r>
          </a:p>
          <a:p>
            <a:r>
              <a:rPr lang="en-US" sz="1800" dirty="0"/>
              <a:t>Images and captions are sent to the model and outputs are used to calculate loss/ </a:t>
            </a:r>
            <a:r>
              <a:rPr lang="en-US" sz="1800" dirty="0" err="1"/>
              <a:t>CrossEntropyLoss</a:t>
            </a:r>
            <a:r>
              <a:rPr lang="en-US" sz="1800" dirty="0"/>
              <a:t> from </a:t>
            </a:r>
            <a:r>
              <a:rPr lang="en-US" sz="1800" dirty="0" err="1"/>
              <a:t>PyTorch</a:t>
            </a:r>
            <a:r>
              <a:rPr lang="en-US" sz="1800" dirty="0"/>
              <a:t> is used for this. </a:t>
            </a:r>
          </a:p>
          <a:p>
            <a:r>
              <a:rPr lang="en-US" sz="1800" dirty="0"/>
              <a:t>Adam optimizer is used to optimize the training process. 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25032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58029-7E4E-3986-AB9F-851EE1201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80" y="717668"/>
            <a:ext cx="8229600" cy="644065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Results</a:t>
            </a:r>
            <a:br>
              <a:rPr lang="en-US" sz="4000" dirty="0"/>
            </a:br>
            <a:r>
              <a:rPr lang="en-US" sz="2400" dirty="0"/>
              <a:t>1 Epoch </a:t>
            </a:r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2B01EE4E-ED13-02F3-D0B4-2E0167F59E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0" y="1659672"/>
            <a:ext cx="2077253" cy="1552897"/>
          </a:xfr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8234AFF-4A2A-7CD2-9A10-9C0ECE373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361" y="3391465"/>
            <a:ext cx="2077253" cy="1520135"/>
          </a:xfrm>
          <a:prstGeom prst="rect">
            <a:avLst/>
          </a:prstGeom>
        </p:spPr>
      </p:pic>
      <p:pic>
        <p:nvPicPr>
          <p:cNvPr id="9" name="Picture 8" descr="A baby holding a frisbee&#10;&#10;Description automatically generated with medium confidence">
            <a:extLst>
              <a:ext uri="{FF2B5EF4-FFF2-40B4-BE49-F238E27FC236}">
                <a16:creationId xmlns:a16="http://schemas.microsoft.com/office/drawing/2014/main" id="{3226D677-D727-CA28-A5E9-A9EB72DE5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3247" y="3341656"/>
            <a:ext cx="2184871" cy="1622928"/>
          </a:xfrm>
          <a:prstGeom prst="rect">
            <a:avLst/>
          </a:prstGeom>
        </p:spPr>
      </p:pic>
      <p:pic>
        <p:nvPicPr>
          <p:cNvPr id="11" name="Picture 10" descr="A person playing football&#10;&#10;Description automatically generated with low confidence">
            <a:extLst>
              <a:ext uri="{FF2B5EF4-FFF2-40B4-BE49-F238E27FC236}">
                <a16:creationId xmlns:a16="http://schemas.microsoft.com/office/drawing/2014/main" id="{A9CC1C54-7EB1-6674-DEA7-CD9FC1D0A2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1943" y="1712966"/>
            <a:ext cx="2046721" cy="1531135"/>
          </a:xfrm>
          <a:prstGeom prst="rect">
            <a:avLst/>
          </a:prstGeom>
        </p:spPr>
      </p:pic>
      <p:pic>
        <p:nvPicPr>
          <p:cNvPr id="13" name="Picture 12" descr="A dog standing on a beach&#10;&#10;Description automatically generated">
            <a:extLst>
              <a:ext uri="{FF2B5EF4-FFF2-40B4-BE49-F238E27FC236}">
                <a16:creationId xmlns:a16="http://schemas.microsoft.com/office/drawing/2014/main" id="{F1225065-E727-9CF1-FEEB-C47491AE23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2289" y="3317037"/>
            <a:ext cx="2076021" cy="1708061"/>
          </a:xfrm>
          <a:prstGeom prst="rect">
            <a:avLst/>
          </a:prstGeom>
        </p:spPr>
      </p:pic>
      <p:pic>
        <p:nvPicPr>
          <p:cNvPr id="15" name="Picture 14" descr="A group of men playing football&#10;&#10;Description automatically generated with medium confidence">
            <a:extLst>
              <a:ext uri="{FF2B5EF4-FFF2-40B4-BE49-F238E27FC236}">
                <a16:creationId xmlns:a16="http://schemas.microsoft.com/office/drawing/2014/main" id="{4EF63979-E44E-1904-BA12-C16023CC5E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0681" y="3317037"/>
            <a:ext cx="2160141" cy="1644156"/>
          </a:xfrm>
          <a:prstGeom prst="rect">
            <a:avLst/>
          </a:prstGeom>
        </p:spPr>
      </p:pic>
      <p:pic>
        <p:nvPicPr>
          <p:cNvPr id="17" name="Picture 16" descr="A sailboat on the water&#10;&#10;Description automatically generated with medium confidence">
            <a:extLst>
              <a:ext uri="{FF2B5EF4-FFF2-40B4-BE49-F238E27FC236}">
                <a16:creationId xmlns:a16="http://schemas.microsoft.com/office/drawing/2014/main" id="{E1EBFE7E-9F04-FF9F-AF2E-6B80DA8C4B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11860" y="1656377"/>
            <a:ext cx="2160140" cy="1587724"/>
          </a:xfrm>
          <a:prstGeom prst="rect">
            <a:avLst/>
          </a:prstGeom>
        </p:spPr>
      </p:pic>
      <p:pic>
        <p:nvPicPr>
          <p:cNvPr id="19" name="Picture 18" descr="A picture containing graphical user interface">
            <a:extLst>
              <a:ext uri="{FF2B5EF4-FFF2-40B4-BE49-F238E27FC236}">
                <a16:creationId xmlns:a16="http://schemas.microsoft.com/office/drawing/2014/main" id="{979414E7-DAA4-FEA4-9724-F9D3C09B20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2600" y="1666835"/>
            <a:ext cx="2007986" cy="159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527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0B49E921-BEE2-CB58-C92D-F0E1AC22D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882" y="667071"/>
            <a:ext cx="8229600" cy="584838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10 Epochs</a:t>
            </a:r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7B75F831-C8C4-48CA-444F-583AE1989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5814" y="3302839"/>
            <a:ext cx="2279788" cy="1618416"/>
          </a:xfr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69DEBB2-0C88-E139-91B9-E00623E73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583" y="1433803"/>
            <a:ext cx="2303019" cy="1654675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61E004E-2DEB-A57B-C537-6ADE0401F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58" y="3125058"/>
            <a:ext cx="2402604" cy="1808145"/>
          </a:xfrm>
          <a:prstGeom prst="rect">
            <a:avLst/>
          </a:prstGeom>
        </p:spPr>
      </p:pic>
      <p:pic>
        <p:nvPicPr>
          <p:cNvPr id="11" name="Picture 10" descr="A person playing football&#10;&#10;Description automatically generated with low confidence">
            <a:extLst>
              <a:ext uri="{FF2B5EF4-FFF2-40B4-BE49-F238E27FC236}">
                <a16:creationId xmlns:a16="http://schemas.microsoft.com/office/drawing/2014/main" id="{E40915E3-2F64-9DD0-85BF-9D0AB86AA3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858" y="1381477"/>
            <a:ext cx="2382453" cy="1705127"/>
          </a:xfrm>
          <a:prstGeom prst="rect">
            <a:avLst/>
          </a:prstGeom>
        </p:spPr>
      </p:pic>
      <p:pic>
        <p:nvPicPr>
          <p:cNvPr id="13" name="Picture 12" descr="A dog standing on a beach&#10;&#10;Description automatically generated">
            <a:extLst>
              <a:ext uri="{FF2B5EF4-FFF2-40B4-BE49-F238E27FC236}">
                <a16:creationId xmlns:a16="http://schemas.microsoft.com/office/drawing/2014/main" id="{24E0D0C8-CB2B-6D2C-DDE8-66E25B802E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6894" y="1373771"/>
            <a:ext cx="2043663" cy="1747540"/>
          </a:xfrm>
          <a:prstGeom prst="rect">
            <a:avLst/>
          </a:prstGeom>
        </p:spPr>
      </p:pic>
      <p:pic>
        <p:nvPicPr>
          <p:cNvPr id="15" name="Picture 14" descr="A football player kicking a ball&#10;&#10;Description automatically generated with low confidence">
            <a:extLst>
              <a:ext uri="{FF2B5EF4-FFF2-40B4-BE49-F238E27FC236}">
                <a16:creationId xmlns:a16="http://schemas.microsoft.com/office/drawing/2014/main" id="{6B9E88F2-A977-725B-0767-C32A2F7171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5602" y="3210340"/>
            <a:ext cx="2279788" cy="1722863"/>
          </a:xfrm>
          <a:prstGeom prst="rect">
            <a:avLst/>
          </a:prstGeom>
        </p:spPr>
      </p:pic>
      <p:pic>
        <p:nvPicPr>
          <p:cNvPr id="17" name="Picture 16" descr="A picture containing chart">
            <a:extLst>
              <a:ext uri="{FF2B5EF4-FFF2-40B4-BE49-F238E27FC236}">
                <a16:creationId xmlns:a16="http://schemas.microsoft.com/office/drawing/2014/main" id="{65B56042-C5B9-3819-3396-7784800ECA3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85187" y="1436627"/>
            <a:ext cx="2181556" cy="1711745"/>
          </a:xfrm>
          <a:prstGeom prst="rect">
            <a:avLst/>
          </a:prstGeom>
        </p:spPr>
      </p:pic>
      <p:pic>
        <p:nvPicPr>
          <p:cNvPr id="19" name="Picture 18" descr="A boat on the water&#10;&#10;Description automatically generated with medium confidence">
            <a:extLst>
              <a:ext uri="{FF2B5EF4-FFF2-40B4-BE49-F238E27FC236}">
                <a16:creationId xmlns:a16="http://schemas.microsoft.com/office/drawing/2014/main" id="{CBAF5F8F-0A35-DDBE-DFF9-A456E4FDB04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89388" y="3351232"/>
            <a:ext cx="2102157" cy="152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092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6D0BE-F5CA-AF03-AB29-4BCA25166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/>
              <a:t>30 Epochs</a:t>
            </a:r>
          </a:p>
        </p:txBody>
      </p:sp>
      <p:pic>
        <p:nvPicPr>
          <p:cNvPr id="13" name="Content Placeholder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C4D340-09E1-2A50-1369-ADCAC4E4C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0" y="3053820"/>
            <a:ext cx="2350241" cy="1608741"/>
          </a:xfrm>
        </p:spPr>
      </p:pic>
      <p:pic>
        <p:nvPicPr>
          <p:cNvPr id="5" name="Picture 4" descr="Graphical user interface, PowerPoint&#10;&#10;Description automatically generated with medium confidence">
            <a:extLst>
              <a:ext uri="{FF2B5EF4-FFF2-40B4-BE49-F238E27FC236}">
                <a16:creationId xmlns:a16="http://schemas.microsoft.com/office/drawing/2014/main" id="{79AD8C9C-57F4-31E5-6C1E-35DA24BED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87" y="1438160"/>
            <a:ext cx="2558371" cy="1553103"/>
          </a:xfrm>
          <a:prstGeom prst="rect">
            <a:avLst/>
          </a:prstGeom>
        </p:spPr>
      </p:pic>
      <p:pic>
        <p:nvPicPr>
          <p:cNvPr id="7" name="Picture 6" descr="A boat on the water&#10;&#10;Description automatically generated with medium confidence">
            <a:extLst>
              <a:ext uri="{FF2B5EF4-FFF2-40B4-BE49-F238E27FC236}">
                <a16:creationId xmlns:a16="http://schemas.microsoft.com/office/drawing/2014/main" id="{E37C2CB1-C5BE-9FE4-8498-F09376A4D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986" y="1419754"/>
            <a:ext cx="2294596" cy="1451620"/>
          </a:xfrm>
          <a:prstGeom prst="rect">
            <a:avLst/>
          </a:prstGeom>
        </p:spPr>
      </p:pic>
      <p:pic>
        <p:nvPicPr>
          <p:cNvPr id="9" name="Picture 8" descr="A person playing football&#10;&#10;Description automatically generated with low confidence">
            <a:extLst>
              <a:ext uri="{FF2B5EF4-FFF2-40B4-BE49-F238E27FC236}">
                <a16:creationId xmlns:a16="http://schemas.microsoft.com/office/drawing/2014/main" id="{627AAABA-5A9D-20E6-A727-CB032AB138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4141" y="1438160"/>
            <a:ext cx="2386206" cy="1468661"/>
          </a:xfrm>
          <a:prstGeom prst="rect">
            <a:avLst/>
          </a:prstGeom>
        </p:spPr>
      </p:pic>
      <p:pic>
        <p:nvPicPr>
          <p:cNvPr id="11" name="Picture 10" descr="A group of men playing football&#10;&#10;Description automatically generated with medium confidence">
            <a:extLst>
              <a:ext uri="{FF2B5EF4-FFF2-40B4-BE49-F238E27FC236}">
                <a16:creationId xmlns:a16="http://schemas.microsoft.com/office/drawing/2014/main" id="{C115788E-EB89-2D20-F280-DF5A6DD7C5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5631" y="1379625"/>
            <a:ext cx="2358144" cy="1572712"/>
          </a:xfrm>
          <a:prstGeom prst="rect">
            <a:avLst/>
          </a:prstGeom>
        </p:spPr>
      </p:pic>
      <p:pic>
        <p:nvPicPr>
          <p:cNvPr id="15" name="Picture 14" descr="A group of children running in a field&#10;&#10;Description automatically generated with low confidence">
            <a:extLst>
              <a:ext uri="{FF2B5EF4-FFF2-40B4-BE49-F238E27FC236}">
                <a16:creationId xmlns:a16="http://schemas.microsoft.com/office/drawing/2014/main" id="{B5601517-4B77-97B9-EC7F-DD19269498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19392" y="3096491"/>
            <a:ext cx="2386206" cy="1660785"/>
          </a:xfrm>
          <a:prstGeom prst="rect">
            <a:avLst/>
          </a:prstGeom>
        </p:spPr>
      </p:pic>
      <p:pic>
        <p:nvPicPr>
          <p:cNvPr id="17" name="Picture 16" descr="A dog standing on a beach&#10;&#10;Description automatically generated with medium confidence">
            <a:extLst>
              <a:ext uri="{FF2B5EF4-FFF2-40B4-BE49-F238E27FC236}">
                <a16:creationId xmlns:a16="http://schemas.microsoft.com/office/drawing/2014/main" id="{4829069A-C8A7-804A-2FD5-D8F97351C9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8857" y="3033784"/>
            <a:ext cx="2358144" cy="1784650"/>
          </a:xfrm>
          <a:prstGeom prst="rect">
            <a:avLst/>
          </a:prstGeom>
        </p:spPr>
      </p:pic>
      <p:pic>
        <p:nvPicPr>
          <p:cNvPr id="19" name="Picture 18" descr="A baby holding a frisbee&#10;&#10;Description automatically generated with medium confidence">
            <a:extLst>
              <a:ext uri="{FF2B5EF4-FFF2-40B4-BE49-F238E27FC236}">
                <a16:creationId xmlns:a16="http://schemas.microsoft.com/office/drawing/2014/main" id="{D0E180AC-466E-24D6-4751-0C7CBD802B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1831" y="3093178"/>
            <a:ext cx="2245744" cy="164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518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33628-4094-CD9E-E24A-1F8AF11FA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err="1"/>
              <a:t>Streamlit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30A9211-ACA6-46F2-03CA-B139AB9AA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14512"/>
            <a:ext cx="4114800" cy="3485074"/>
          </a:xfrm>
        </p:spPr>
        <p:txBody>
          <a:bodyPr>
            <a:normAutofit/>
          </a:bodyPr>
          <a:lstStyle/>
          <a:p>
            <a:r>
              <a:rPr lang="en-US" sz="1600" dirty="0"/>
              <a:t>Simple web application using </a:t>
            </a:r>
            <a:r>
              <a:rPr lang="en-US" sz="1600" dirty="0" err="1"/>
              <a:t>streamlit</a:t>
            </a:r>
            <a:r>
              <a:rPr lang="en-US" sz="1600" dirty="0"/>
              <a:t> developed</a:t>
            </a:r>
          </a:p>
          <a:p>
            <a:r>
              <a:rPr lang="en-US" sz="1600" dirty="0"/>
              <a:t>App takes in an image from the user</a:t>
            </a:r>
          </a:p>
          <a:p>
            <a:r>
              <a:rPr lang="en-US" sz="1600" dirty="0"/>
              <a:t>App returns a caption for the image as generated by the deep learning model</a:t>
            </a:r>
          </a:p>
        </p:txBody>
      </p:sp>
      <p:pic>
        <p:nvPicPr>
          <p:cNvPr id="9" name="Picture 8" descr="A screen shot of a football game&#10;&#10;Description automatically generated with medium confidence">
            <a:extLst>
              <a:ext uri="{FF2B5EF4-FFF2-40B4-BE49-F238E27FC236}">
                <a16:creationId xmlns:a16="http://schemas.microsoft.com/office/drawing/2014/main" id="{F3ECE88F-4EF5-7DA2-984D-7960BE975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571" y="1067263"/>
            <a:ext cx="3541486" cy="376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202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5AE04-C941-FD5C-87F8-345E04CAE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8C9EC-246D-DAFF-BC5F-15E211421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7331"/>
            <a:ext cx="8229600" cy="318730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To improve its accuracy, we can try by increasing number of epochs to 50, 100 with help of more powerful computational resources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We can try using different CNN models like </a:t>
            </a:r>
            <a:r>
              <a:rPr lang="en-US" sz="1600" dirty="0" err="1"/>
              <a:t>AlexNet</a:t>
            </a:r>
            <a:r>
              <a:rPr lang="en-US" sz="1600" dirty="0"/>
              <a:t> and </a:t>
            </a:r>
            <a:r>
              <a:rPr lang="en-US" sz="1600" dirty="0" err="1"/>
              <a:t>LeNet</a:t>
            </a:r>
            <a:r>
              <a:rPr lang="en-US" sz="1600" dirty="0"/>
              <a:t> </a:t>
            </a:r>
            <a:r>
              <a:rPr lang="en-US" sz="1600" dirty="0" err="1"/>
              <a:t>inplace</a:t>
            </a:r>
            <a:r>
              <a:rPr lang="en-US" sz="1600" dirty="0"/>
              <a:t> of InceptionV3 to encode the image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Tweaking the hyper-parameters can give better performance of the model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Using a different/more diversified dataset can help the model learn better</a:t>
            </a:r>
          </a:p>
        </p:txBody>
      </p:sp>
    </p:spTree>
    <p:extLst>
      <p:ext uri="{BB962C8B-B14F-4D97-AF65-F5344CB8AC3E}">
        <p14:creationId xmlns:p14="http://schemas.microsoft.com/office/powerpoint/2010/main" val="751924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079A7-FFA7-EA39-BD14-40C7CD697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Challenges/Lessons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5175E-29BA-787C-9472-064C00810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The biggest challenge we faced is runtime as it takes more than 4 hours to run 1 epoch using CPU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To overcome this, we used GPU to train the model, runtime reduced to 10-15 mins to run 1 epoch, limited GPU 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Got exposed to fundamentals of Deep learning, NLP and </a:t>
            </a:r>
            <a:r>
              <a:rPr lang="en-US" sz="1600" dirty="0" err="1"/>
              <a:t>PyTorch</a:t>
            </a:r>
            <a:r>
              <a:rPr lang="en-US" sz="1600" dirty="0"/>
              <a:t> library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125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CAF6F-8825-1590-CDD0-B1AE53858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4000" i="1" dirty="0"/>
              <a:t>References</a:t>
            </a:r>
            <a:endParaRPr lang="en-IN" sz="4000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84E4C-A7C9-5A80-FD2A-0C730E4D1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hlinkClick r:id="rId2"/>
              </a:rPr>
              <a:t>https://arxiv.org/pdf/1502.03044.pdf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hlinkClick r:id="rId2"/>
              </a:rPr>
              <a:t>https://www.youtube.com/watch?v=y2BaTt1fxJU&amp;ab_channel=AladdinPersson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effectLst/>
                <a:latin typeface="Times New Roman" panose="02020603050405020304" pitchFamily="18" charset="0"/>
                <a:hlinkClick r:id="rId2"/>
              </a:rPr>
              <a:t>https://www.youtube.com/watch?v=9sHcLvVXsns&amp;ab_channel=AladdinPersson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effectLst/>
                <a:latin typeface="Times New Roman" panose="02020603050405020304" pitchFamily="18" charset="0"/>
                <a:hlinkClick r:id="rId2"/>
              </a:rPr>
              <a:t>https://github.com/Siddharth1698/Image-Captioning-with-Inception-LSTM/blob/main/model.py</a:t>
            </a:r>
            <a:endParaRPr lang="en-US" sz="1800" dirty="0">
              <a:effectLst/>
              <a:latin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effectLst/>
              <a:latin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4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057A-5D86-6348-5A63-E831673A62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031" y="1217273"/>
            <a:ext cx="8229600" cy="2984444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4273150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600CF-9D14-402F-BBA1-C1B7914E7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8060"/>
            <a:ext cx="8229600" cy="644065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13365-5B26-4554-937E-8278D7F9E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619" y="1282125"/>
            <a:ext cx="3817257" cy="2984444"/>
          </a:xfrm>
        </p:spPr>
        <p:txBody>
          <a:bodyPr>
            <a:noAutofit/>
          </a:bodyPr>
          <a:lstStyle/>
          <a:p>
            <a:pPr algn="l"/>
            <a:r>
              <a:rPr lang="en-US" sz="1600" b="0" i="0" dirty="0">
                <a:effectLst/>
                <a:latin typeface="-apple-system"/>
              </a:rPr>
              <a:t>An image caption generator descriptions what is going on </a:t>
            </a:r>
            <a:r>
              <a:rPr lang="en-US" sz="1600" dirty="0">
                <a:latin typeface="-apple-system"/>
              </a:rPr>
              <a:t>an </a:t>
            </a:r>
            <a:r>
              <a:rPr lang="en-US" sz="1600" b="0" i="0" dirty="0">
                <a:effectLst/>
                <a:latin typeface="-apple-system"/>
              </a:rPr>
              <a:t>image</a:t>
            </a:r>
          </a:p>
          <a:p>
            <a:pPr marL="0" indent="0" algn="l">
              <a:buNone/>
            </a:pPr>
            <a:endParaRPr lang="en-US" sz="1600" b="0" i="0" dirty="0">
              <a:effectLst/>
              <a:latin typeface="-apple-system"/>
            </a:endParaRPr>
          </a:p>
          <a:p>
            <a:pPr algn="l"/>
            <a:r>
              <a:rPr lang="en-US" sz="1600" b="0" i="0" dirty="0">
                <a:effectLst/>
                <a:latin typeface="-apple-system"/>
              </a:rPr>
              <a:t>Can a machine do this? Using tools such as natural language processing and object detection (computer vision), it is possible to train a model to do this task</a:t>
            </a:r>
          </a:p>
          <a:p>
            <a:pPr algn="l"/>
            <a:endParaRPr lang="en-US" sz="1600" dirty="0">
              <a:latin typeface="-apple-system"/>
            </a:endParaRPr>
          </a:p>
          <a:p>
            <a:pPr algn="l"/>
            <a:r>
              <a:rPr lang="en-US" sz="1600" b="0" i="0" dirty="0">
                <a:effectLst/>
                <a:latin typeface="-apple-system"/>
              </a:rPr>
              <a:t>Image caption generator bears applications in assistive technology and can help visually impaired to infer their surroundings. It can also be extended to uses such as map descriptions for users/self-driven cars</a:t>
            </a:r>
          </a:p>
        </p:txBody>
      </p:sp>
      <p:pic>
        <p:nvPicPr>
          <p:cNvPr id="6" name="Picture 5" descr="Calendar&#10;&#10;Description automatically generated with low confidence">
            <a:extLst>
              <a:ext uri="{FF2B5EF4-FFF2-40B4-BE49-F238E27FC236}">
                <a16:creationId xmlns:a16="http://schemas.microsoft.com/office/drawing/2014/main" id="{6FBDE812-9DFD-954A-867C-256893429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7405" y="1865086"/>
            <a:ext cx="4595905" cy="209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957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21C08-AA7B-3198-7CDE-143C47936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Objective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8E0D2-DA6A-93A5-E031-7A750C54C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69"/>
            <a:ext cx="8229600" cy="2984444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The primary goal of this project is to build an image caption generator using </a:t>
            </a:r>
            <a:r>
              <a:rPr lang="en-US" sz="1600" dirty="0" err="1"/>
              <a:t>PyTorch</a:t>
            </a:r>
            <a:r>
              <a:rPr lang="en-US" sz="1600" dirty="0"/>
              <a:t> library. The result would be a model that can generate a caption for a given image. Deep learning and NLP ideas are used to achieve this.   </a:t>
            </a:r>
          </a:p>
        </p:txBody>
      </p:sp>
    </p:spTree>
    <p:extLst>
      <p:ext uri="{BB962C8B-B14F-4D97-AF65-F5344CB8AC3E}">
        <p14:creationId xmlns:p14="http://schemas.microsoft.com/office/powerpoint/2010/main" val="2027236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996C0-4A9F-4C64-A06C-57D08E31C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71" y="688129"/>
            <a:ext cx="8229600" cy="644065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BF22D-924B-4CBF-9E89-6C4B899F1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944" y="1390252"/>
            <a:ext cx="7707086" cy="185369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1600" b="0" i="0" dirty="0">
                <a:effectLst/>
                <a:latin typeface="-apple-system"/>
              </a:rPr>
              <a:t>The dataset that will be used for this is the Flickr8k which can be found here: </a:t>
            </a:r>
            <a:r>
              <a:rPr lang="en-US" sz="1600" b="0" i="0" u="none" strike="noStrike" dirty="0">
                <a:effectLst/>
                <a:latin typeface="-apple-syste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https://www.kaggle.com/datasets/e1cd22253a9b23b073794872bf565648ddbe4f17e7fa9e74766ad3707141adeb</a:t>
            </a:r>
            <a:endParaRPr lang="en-US" sz="1600" b="0" i="0" u="none" strike="noStrike" dirty="0">
              <a:effectLst/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en-US" sz="1600" b="0" i="0" dirty="0">
                <a:effectLst/>
                <a:latin typeface="-apple-system"/>
              </a:rPr>
              <a:t> This dataset consists of about 8000 image files and captions for the same.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-apple-system"/>
              </a:rPr>
              <a:t>Dataset Consist of 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latin typeface="-apple-system"/>
              </a:rPr>
              <a:t>               (</a:t>
            </a:r>
            <a:r>
              <a:rPr lang="en-US" sz="1600" dirty="0" err="1">
                <a:latin typeface="-apple-system"/>
              </a:rPr>
              <a:t>i</a:t>
            </a:r>
            <a:r>
              <a:rPr lang="en-US" sz="1600" dirty="0">
                <a:latin typeface="-apple-system"/>
              </a:rPr>
              <a:t>)  Images Folder – all images are in JPG format.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latin typeface="-apple-system"/>
              </a:rPr>
              <a:t>               (ii) Captions – CSV file.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</a:rPr>
              <a:t>Apart from these we also have a test example dataset with 8 images for which captions need to be generated.</a:t>
            </a:r>
          </a:p>
        </p:txBody>
      </p:sp>
    </p:spTree>
    <p:extLst>
      <p:ext uri="{BB962C8B-B14F-4D97-AF65-F5344CB8AC3E}">
        <p14:creationId xmlns:p14="http://schemas.microsoft.com/office/powerpoint/2010/main" val="3999951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2F11-D77D-FF33-3FD5-7763A7D12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4000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96E7C-5CFE-BBD8-0DF8-389FBF449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35895"/>
            <a:ext cx="8229600" cy="315872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Data is stored in and retrieved from Google Drive because of its huge size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In order to load the data, we need to mount our drive to notebook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The Size of the Captions file is 40455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  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315BFF-5269-3EBE-2C8E-2FFCCD1FA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288" y="2646668"/>
            <a:ext cx="4178654" cy="217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690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4CBB5-6700-A950-01FE-0617E0D6F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Preprocessing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6FD43-2234-F8EE-890A-A58B74C69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1800" dirty="0"/>
              <a:t>Vocabulary Class:</a:t>
            </a:r>
            <a:endParaRPr lang="en-US" sz="1400" dirty="0"/>
          </a:p>
          <a:p>
            <a:pPr lvl="1"/>
            <a:r>
              <a:rPr lang="en-US" sz="1600" dirty="0"/>
              <a:t>Tokens are created for words that occur more than the threshold frequency</a:t>
            </a:r>
          </a:p>
          <a:p>
            <a:pPr lvl="1"/>
            <a:r>
              <a:rPr lang="en-US" sz="1600" dirty="0" err="1"/>
              <a:t>stoi</a:t>
            </a:r>
            <a:r>
              <a:rPr lang="en-US" sz="1600" dirty="0"/>
              <a:t> and </a:t>
            </a:r>
            <a:r>
              <a:rPr lang="en-US" sz="1600" dirty="0" err="1"/>
              <a:t>itos</a:t>
            </a:r>
            <a:r>
              <a:rPr lang="en-US" sz="1600" dirty="0"/>
              <a:t> dictionaries created to switch from string to index for these tokens</a:t>
            </a:r>
          </a:p>
          <a:p>
            <a:pPr lvl="1"/>
            <a:r>
              <a:rPr lang="en-US" sz="1600" dirty="0"/>
              <a:t>Pad token, start of sentence, end of sentence and unknown are defined </a:t>
            </a:r>
          </a:p>
          <a:p>
            <a:pPr lvl="1"/>
            <a:endParaRPr lang="en-US" sz="1600" dirty="0"/>
          </a:p>
          <a:p>
            <a:pPr>
              <a:buAutoNum type="arabicPeriod" startAt="2"/>
            </a:pPr>
            <a:r>
              <a:rPr lang="en-US" sz="1800" dirty="0" err="1"/>
              <a:t>FlickrDataset</a:t>
            </a:r>
            <a:r>
              <a:rPr lang="en-US" sz="1800" dirty="0"/>
              <a:t> Class:</a:t>
            </a:r>
            <a:endParaRPr lang="en-US" sz="1000" dirty="0"/>
          </a:p>
          <a:p>
            <a:pPr lvl="1"/>
            <a:r>
              <a:rPr lang="en-US" sz="1600" dirty="0"/>
              <a:t>Define dataset attributes such as root directory, captions file, etc. </a:t>
            </a:r>
          </a:p>
          <a:p>
            <a:pPr lvl="1"/>
            <a:r>
              <a:rPr lang="en-US" sz="1600" dirty="0"/>
              <a:t>Retrieve the image and caption from the dataset and numericalize it</a:t>
            </a:r>
          </a:p>
          <a:p>
            <a:pPr lvl="1"/>
            <a:r>
              <a:rPr lang="en-US" sz="1600" dirty="0"/>
              <a:t>Returns a </a:t>
            </a:r>
            <a:r>
              <a:rPr lang="en-US" sz="1600" dirty="0" err="1"/>
              <a:t>PyTorch</a:t>
            </a:r>
            <a:r>
              <a:rPr lang="en-US" sz="1600" dirty="0"/>
              <a:t> Tensor</a:t>
            </a:r>
          </a:p>
        </p:txBody>
      </p:sp>
    </p:spTree>
    <p:extLst>
      <p:ext uri="{BB962C8B-B14F-4D97-AF65-F5344CB8AC3E}">
        <p14:creationId xmlns:p14="http://schemas.microsoft.com/office/powerpoint/2010/main" val="3339248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0554F-A68B-B4DC-2C96-08C803CEF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64432"/>
            <a:ext cx="8229600" cy="39159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3. </a:t>
            </a:r>
            <a:r>
              <a:rPr lang="en-US" sz="1800" dirty="0" err="1"/>
              <a:t>MyCollate</a:t>
            </a:r>
            <a:r>
              <a:rPr lang="en-US" sz="1800" dirty="0"/>
              <a:t> Class:</a:t>
            </a:r>
          </a:p>
          <a:p>
            <a:pPr lvl="1"/>
            <a:r>
              <a:rPr lang="en-US" sz="1600" dirty="0"/>
              <a:t>Converts all the images into the same dimensions for modeling</a:t>
            </a:r>
          </a:p>
          <a:p>
            <a:pPr lvl="1"/>
            <a:r>
              <a:rPr lang="en-US" sz="1600" dirty="0"/>
              <a:t>Pads the target captions to the same length for modeling</a:t>
            </a:r>
          </a:p>
          <a:p>
            <a:pPr lvl="1"/>
            <a:endParaRPr lang="en-US" sz="1600" dirty="0"/>
          </a:p>
          <a:p>
            <a:pPr marL="0" indent="0">
              <a:buNone/>
            </a:pPr>
            <a:r>
              <a:rPr lang="en-US" sz="1800" dirty="0"/>
              <a:t>4. </a:t>
            </a:r>
            <a:r>
              <a:rPr lang="en-US" sz="1800" dirty="0" err="1"/>
              <a:t>GetLoader</a:t>
            </a:r>
            <a:r>
              <a:rPr lang="en-US" sz="1800" dirty="0"/>
              <a:t> Class:</a:t>
            </a:r>
          </a:p>
          <a:p>
            <a:pPr lvl="1"/>
            <a:r>
              <a:rPr lang="en-US" sz="1600" dirty="0"/>
              <a:t>Defines a </a:t>
            </a:r>
            <a:r>
              <a:rPr lang="en-US" sz="1600" dirty="0" err="1"/>
              <a:t>FlickrDataset</a:t>
            </a:r>
            <a:r>
              <a:rPr lang="en-US" sz="1600" dirty="0"/>
              <a:t> class object </a:t>
            </a:r>
          </a:p>
          <a:p>
            <a:pPr lvl="1"/>
            <a:r>
              <a:rPr lang="en-US" sz="1600" dirty="0"/>
              <a:t>Uses the inbuilt </a:t>
            </a:r>
            <a:r>
              <a:rPr lang="en-US" sz="1600" dirty="0" err="1"/>
              <a:t>PyTorch</a:t>
            </a:r>
            <a:r>
              <a:rPr lang="en-US" sz="1600" dirty="0"/>
              <a:t> </a:t>
            </a:r>
            <a:r>
              <a:rPr lang="en-US" sz="1600" dirty="0" err="1"/>
              <a:t>DataLoader</a:t>
            </a:r>
            <a:r>
              <a:rPr lang="en-US" sz="1600" dirty="0"/>
              <a:t> to get the data ready for modeling in </a:t>
            </a:r>
            <a:r>
              <a:rPr lang="en-US" sz="1600" dirty="0" err="1"/>
              <a:t>PyTorch</a:t>
            </a:r>
            <a:r>
              <a:rPr lang="en-US" sz="1600" dirty="0"/>
              <a:t> </a:t>
            </a:r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66167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E7042-610F-9ED3-32C2-96DBC2E0A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16957"/>
            <a:ext cx="8229600" cy="6440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Modeling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BF8475B-72B9-4801-8B0E-25B1B1335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387" y="1482441"/>
            <a:ext cx="6619140" cy="315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79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5C7E8-CD98-9DC6-80A2-18ED8E941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71538"/>
            <a:ext cx="8229600" cy="3837385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1800" dirty="0" err="1"/>
              <a:t>EncoderCNN</a:t>
            </a:r>
            <a:r>
              <a:rPr lang="en-US" sz="1800" dirty="0"/>
              <a:t>:</a:t>
            </a:r>
          </a:p>
          <a:p>
            <a:pPr lvl="1"/>
            <a:r>
              <a:rPr lang="en-US" sz="1600" dirty="0"/>
              <a:t>Encodes the information in the images using a Convolutional Neural Network</a:t>
            </a:r>
          </a:p>
          <a:p>
            <a:pPr lvl="1"/>
            <a:r>
              <a:rPr lang="en-US" sz="1600" dirty="0"/>
              <a:t>Pretrained inceptionV3 model in </a:t>
            </a:r>
            <a:r>
              <a:rPr lang="en-US" sz="1600" dirty="0" err="1"/>
              <a:t>PyTorch</a:t>
            </a:r>
            <a:r>
              <a:rPr lang="en-US" sz="1600" dirty="0"/>
              <a:t> is used </a:t>
            </a:r>
          </a:p>
          <a:p>
            <a:pPr lvl="1"/>
            <a:r>
              <a:rPr lang="en-US" sz="1600" dirty="0"/>
              <a:t>Last Fully Connected (Linear) layer of the pretrained model is modified to return a tensor of the size that goes into the RNN (LSTM)</a:t>
            </a:r>
          </a:p>
          <a:p>
            <a:pPr marL="457200" lvl="1" indent="0">
              <a:buNone/>
            </a:pPr>
            <a:endParaRPr lang="en-US" sz="1400" dirty="0"/>
          </a:p>
          <a:p>
            <a:pPr>
              <a:buAutoNum type="arabicPeriod" startAt="2"/>
            </a:pPr>
            <a:r>
              <a:rPr lang="en-US" sz="1800" dirty="0" err="1"/>
              <a:t>DecoderRNN</a:t>
            </a:r>
            <a:r>
              <a:rPr lang="en-US" sz="1800" dirty="0"/>
              <a:t>:</a:t>
            </a:r>
          </a:p>
          <a:p>
            <a:pPr lvl="1"/>
            <a:r>
              <a:rPr lang="en-US" sz="1600" dirty="0"/>
              <a:t>LSTM is the most used RNN for natural language processing</a:t>
            </a:r>
          </a:p>
          <a:p>
            <a:pPr lvl="1"/>
            <a:r>
              <a:rPr lang="en-US" sz="1600" dirty="0"/>
              <a:t>LSTM retains context/information in long-term memory along with the short-term memory from the previous time step</a:t>
            </a:r>
          </a:p>
          <a:p>
            <a:pPr lvl="1"/>
            <a:r>
              <a:rPr lang="en-US" sz="1600" dirty="0"/>
              <a:t>LSTM takes in output from the encoder CNN and uses it along with Vocabulary to generate captions based on context</a:t>
            </a:r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70164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20568</TotalTime>
  <Words>854</Words>
  <Application>Microsoft Office PowerPoint</Application>
  <PresentationFormat>On-screen Show (16:9)</PresentationFormat>
  <Paragraphs>88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-apple-system</vt:lpstr>
      <vt:lpstr>Arial</vt:lpstr>
      <vt:lpstr>Calibri</vt:lpstr>
      <vt:lpstr>Times New Roman</vt:lpstr>
      <vt:lpstr>Office Theme</vt:lpstr>
      <vt:lpstr>Image Caption Generator</vt:lpstr>
      <vt:lpstr>Introduction</vt:lpstr>
      <vt:lpstr>Objective </vt:lpstr>
      <vt:lpstr>Data Source</vt:lpstr>
      <vt:lpstr>Exploratory Data Analysis</vt:lpstr>
      <vt:lpstr>Preprocessing </vt:lpstr>
      <vt:lpstr>PowerPoint Presentation</vt:lpstr>
      <vt:lpstr>Modeling  </vt:lpstr>
      <vt:lpstr>PowerPoint Presentation</vt:lpstr>
      <vt:lpstr>PowerPoint Presentation</vt:lpstr>
      <vt:lpstr>Training</vt:lpstr>
      <vt:lpstr>Results 1 Epoch </vt:lpstr>
      <vt:lpstr>10 Epochs</vt:lpstr>
      <vt:lpstr>30 Epochs</vt:lpstr>
      <vt:lpstr>Streamlit</vt:lpstr>
      <vt:lpstr>Future Work</vt:lpstr>
      <vt:lpstr>Challenges/Lessons </vt:lpstr>
      <vt:lpstr>References</vt:lpstr>
      <vt:lpstr>PowerPoint Presentation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Lord</dc:creator>
  <cp:lastModifiedBy>Sravya Pamula</cp:lastModifiedBy>
  <cp:revision>105</cp:revision>
  <dcterms:created xsi:type="dcterms:W3CDTF">2019-02-27T15:38:32Z</dcterms:created>
  <dcterms:modified xsi:type="dcterms:W3CDTF">2023-05-09T21:39:02Z</dcterms:modified>
</cp:coreProperties>
</file>

<file path=docProps/thumbnail.jpeg>
</file>